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277" r:id="rId7"/>
    <p:sldId id="276" r:id="rId8"/>
    <p:sldId id="258" r:id="rId9"/>
    <p:sldId id="259" r:id="rId10"/>
    <p:sldId id="260" r:id="rId11"/>
    <p:sldId id="261" r:id="rId12"/>
    <p:sldId id="263" r:id="rId13"/>
    <p:sldId id="262" r:id="rId14"/>
    <p:sldId id="278" r:id="rId15"/>
    <p:sldId id="264" r:id="rId16"/>
    <p:sldId id="265" r:id="rId17"/>
    <p:sldId id="271" r:id="rId18"/>
    <p:sldId id="266" r:id="rId19"/>
    <p:sldId id="272" r:id="rId20"/>
    <p:sldId id="268" r:id="rId21"/>
    <p:sldId id="273" r:id="rId22"/>
    <p:sldId id="275" r:id="rId23"/>
    <p:sldId id="27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0" autoAdjust="0"/>
    <p:restoredTop sz="63860" autoAdjust="0"/>
  </p:normalViewPr>
  <p:slideViewPr>
    <p:cSldViewPr snapToGrid="0"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2D9FA1-86F2-460D-AE79-FAA9F04B25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D9FA1-86F2-460D-AE79-FAA9F04B25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year our school’s Wildly Important Goals focus on </a:t>
            </a:r>
          </a:p>
          <a:p>
            <a:pPr marL="228600" indent="-228600">
              <a:buAutoNum type="arabicParenR"/>
            </a:pPr>
            <a:r>
              <a:rPr lang="en-US" dirty="0" smtClean="0"/>
              <a:t>Student Achievement and 2) Leadership Opportunities</a:t>
            </a:r>
          </a:p>
          <a:p>
            <a:pPr marL="228600" indent="-228600">
              <a:buNone/>
            </a:pPr>
            <a:r>
              <a:rPr lang="en-US" dirty="0" smtClean="0"/>
              <a:t>All students</a:t>
            </a:r>
            <a:r>
              <a:rPr lang="en-US" baseline="0" dirty="0" smtClean="0"/>
              <a:t> should be able to explain how they Lead, Learn and Serve at Combs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D9FA1-86F2-460D-AE79-FAA9F04B25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D9FA1-86F2-460D-AE79-FAA9F04B25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K-2, </a:t>
            </a:r>
            <a:r>
              <a:rPr lang="en-US" baseline="0" dirty="0" smtClean="0"/>
              <a:t>students learn to read</a:t>
            </a:r>
          </a:p>
          <a:p>
            <a:r>
              <a:rPr lang="en-US" baseline="0" dirty="0" smtClean="0"/>
              <a:t>3-5, students read to learn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does that mean?</a:t>
            </a:r>
          </a:p>
          <a:p>
            <a:r>
              <a:rPr lang="en-US" baseline="0" dirty="0" smtClean="0"/>
              <a:t>They aren’t as focused on decoding each word anymore.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year we will be:</a:t>
            </a:r>
          </a:p>
          <a:p>
            <a:pPr lvl="0">
              <a:buFont typeface="Arial" pitchFamily="34" charset="0"/>
              <a:buNone/>
            </a:pPr>
            <a:endParaRPr lang="en-US" baseline="0" dirty="0" smtClean="0"/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 Helping students to clearly express their thinking as readers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 Teaching students how to be engaged readers</a:t>
            </a:r>
          </a:p>
          <a:p>
            <a:pPr lvl="0">
              <a:buFont typeface="Arial" pitchFamily="34" charset="0"/>
              <a:buNone/>
            </a:pPr>
            <a:endParaRPr lang="en-US" baseline="0" dirty="0" smtClean="0"/>
          </a:p>
          <a:p>
            <a:pPr lvl="0">
              <a:buFont typeface="Arial" pitchFamily="34" charset="0"/>
              <a:buNone/>
            </a:pPr>
            <a:r>
              <a:rPr lang="en-US" baseline="0" dirty="0" smtClean="0"/>
              <a:t>One of the many bridges to comprehension is Fluency</a:t>
            </a:r>
          </a:p>
          <a:p>
            <a:pPr lvl="0">
              <a:buFont typeface="Arial" pitchFamily="34" charset="0"/>
              <a:buNone/>
            </a:pPr>
            <a:endParaRPr lang="en-US" baseline="0" dirty="0" smtClean="0"/>
          </a:p>
          <a:p>
            <a:pPr lvl="0">
              <a:buFont typeface="Arial" pitchFamily="34" charset="0"/>
              <a:buNone/>
            </a:pPr>
            <a:r>
              <a:rPr lang="en-US" baseline="0" dirty="0" smtClean="0"/>
              <a:t>Fluency </a:t>
            </a:r>
          </a:p>
          <a:p>
            <a:pPr lvl="0">
              <a:buFont typeface="Arial" pitchFamily="34" charset="0"/>
              <a:buNone/>
            </a:pPr>
            <a:r>
              <a:rPr lang="en-US" baseline="0" dirty="0" smtClean="0"/>
              <a:t>P - Phrasing</a:t>
            </a:r>
          </a:p>
          <a:p>
            <a:pPr lvl="0">
              <a:buFont typeface="Arial" pitchFamily="34" charset="0"/>
              <a:buNone/>
            </a:pPr>
            <a:r>
              <a:rPr lang="en-US" baseline="0" dirty="0" smtClean="0"/>
              <a:t>A - Accuracy</a:t>
            </a:r>
          </a:p>
          <a:p>
            <a:pPr lvl="0">
              <a:buFont typeface="Arial" pitchFamily="34" charset="0"/>
              <a:buNone/>
            </a:pPr>
            <a:r>
              <a:rPr lang="en-US" baseline="0" dirty="0" smtClean="0"/>
              <a:t>C - Comprehension</a:t>
            </a:r>
          </a:p>
          <a:p>
            <a:pPr lvl="0">
              <a:buFont typeface="Arial" pitchFamily="34" charset="0"/>
              <a:buNone/>
            </a:pPr>
            <a:r>
              <a:rPr lang="en-US" baseline="0" dirty="0" smtClean="0"/>
              <a:t>E - Expression</a:t>
            </a:r>
          </a:p>
          <a:p>
            <a:pPr lvl="0">
              <a:buFont typeface="Arial" pitchFamily="34" charset="0"/>
              <a:buNone/>
            </a:pPr>
            <a:endParaRPr lang="en-US" baseline="0" dirty="0" smtClean="0"/>
          </a:p>
          <a:p>
            <a:pPr marL="228600" lvl="0" indent="-228600">
              <a:buFont typeface="Arial" pitchFamily="34" charset="0"/>
              <a:buAutoNum type="arabicParenR"/>
            </a:pPr>
            <a:r>
              <a:rPr lang="en-US" baseline="0" dirty="0" smtClean="0"/>
              <a:t>Teacher(s): Read poem without fluency</a:t>
            </a:r>
          </a:p>
          <a:p>
            <a:pPr marL="228600" lvl="0" indent="-228600">
              <a:buFont typeface="Arial" pitchFamily="34" charset="0"/>
              <a:buAutoNum type="arabicParenR"/>
            </a:pPr>
            <a:r>
              <a:rPr lang="en-US" baseline="0" dirty="0" smtClean="0"/>
              <a:t>Parents: Read poem with fluency (helps you to understand the meaning of what you read MUCH quicker)</a:t>
            </a:r>
          </a:p>
          <a:p>
            <a:pPr lvl="0">
              <a:buFont typeface="Arial" pitchFamily="34" charset="0"/>
              <a:buChar char="•"/>
            </a:pP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Ex: </a:t>
            </a:r>
            <a:r>
              <a:rPr lang="en-US" dirty="0" smtClean="0"/>
              <a:t>She secretly slipped the disgusting rodent into his soup!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D9FA1-86F2-460D-AE79-FAA9F04B25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D9FA1-86F2-460D-AE79-FAA9F04B25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Various components of literacy</a:t>
            </a:r>
            <a:r>
              <a:rPr lang="en-US" baseline="0" dirty="0" smtClean="0"/>
              <a:t> throughout our day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Whole group, small group</a:t>
            </a:r>
            <a:r>
              <a:rPr lang="en-US" baseline="0" dirty="0" smtClean="0"/>
              <a:t>, one-on-one conferring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Modeling Explicit Language, Specific Skills and Strategies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D9FA1-86F2-460D-AE79-FAA9F04B25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Words, Words</a:t>
            </a:r>
            <a:r>
              <a:rPr lang="en-US" baseline="0" dirty="0" smtClean="0"/>
              <a:t> and more words (Word Families, Science and Math Word Walls, Sight words, Vocabulary, Personal Word Walls, etc.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D9FA1-86F2-460D-AE79-FAA9F04B25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D9FA1-86F2-460D-AE79-FAA9F04B25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Hallmarks of Good Homework  (According to Educational Leadership – September Article)</a:t>
            </a:r>
          </a:p>
          <a:p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Purpose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Efficiency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Ownership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Competence</a:t>
            </a:r>
          </a:p>
          <a:p>
            <a:pPr marL="228600" indent="-228600">
              <a:buNone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5) Aesthetic Appeal</a:t>
            </a:r>
          </a:p>
          <a:p>
            <a:pPr marL="228600" indent="-228600">
              <a:buNone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Agendas: STUDENT Responsibility, Parents – please sign NIGHTLY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D9FA1-86F2-460D-AE79-FAA9F04B258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4763" y="1857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0563" y="1908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3A4DB8-C3E0-402F-9CD6-6C3272315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E7621-659F-46DF-AAF6-CA701410E0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8363" y="274638"/>
            <a:ext cx="171291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625" y="274638"/>
            <a:ext cx="49863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D1B4D-94FD-43B7-A791-90B5E2981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1CF11-F950-40D5-B655-6BAA22475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8AB9E-E4C4-4574-9D7F-D77DAFB9D6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625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1650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6261-8770-4BD0-8475-0FEE15428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B0E3B-8DE5-4B61-A425-FA0940F3BC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F1503-52DB-47D6-85DD-09981909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B5D15-1D9D-41B8-B792-41AEC5F5F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A9416-7FDA-4C6A-8C17-95E136F33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2A2F4-C5B9-4DE1-BF9F-EE0A72C97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79625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79625" y="1600200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A0BAC4-6880-4FAC-9672-C82EE6D9FD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513284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Third Grade Curriculum Night</a:t>
            </a:r>
            <a:endParaRPr lang="en-US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335" y="1539684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September 20, 2010</a:t>
            </a:r>
          </a:p>
          <a:p>
            <a:r>
              <a:rPr lang="en-US" sz="1800" dirty="0" smtClean="0">
                <a:latin typeface="Berlin Sans FB" pitchFamily="34" charset="0"/>
              </a:rPr>
              <a:t>AB Combs Leadership Magnet Elementary </a:t>
            </a:r>
            <a:endParaRPr lang="en-US" sz="1800" dirty="0">
              <a:latin typeface="Berlin Sans FB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5958" y="3466530"/>
            <a:ext cx="26067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erlin Sans FB" pitchFamily="34" charset="0"/>
              </a:rPr>
              <a:t>Janet Pride</a:t>
            </a:r>
          </a:p>
          <a:p>
            <a:pPr algn="ctr"/>
            <a:r>
              <a:rPr lang="en-US" sz="2400" dirty="0" smtClean="0">
                <a:latin typeface="Berlin Sans FB" pitchFamily="34" charset="0"/>
              </a:rPr>
              <a:t>Chris </a:t>
            </a:r>
            <a:r>
              <a:rPr lang="en-US" sz="2400" dirty="0" err="1" smtClean="0">
                <a:latin typeface="Berlin Sans FB" pitchFamily="34" charset="0"/>
              </a:rPr>
              <a:t>Hahner</a:t>
            </a:r>
            <a:endParaRPr lang="en-US" sz="2400" dirty="0" smtClean="0">
              <a:latin typeface="Berlin Sans FB" pitchFamily="34" charset="0"/>
            </a:endParaRPr>
          </a:p>
          <a:p>
            <a:pPr algn="ctr"/>
            <a:r>
              <a:rPr lang="en-US" sz="2400" dirty="0" smtClean="0">
                <a:latin typeface="Berlin Sans FB" pitchFamily="34" charset="0"/>
              </a:rPr>
              <a:t>Kate Garrison</a:t>
            </a:r>
          </a:p>
          <a:p>
            <a:pPr algn="ctr"/>
            <a:r>
              <a:rPr lang="en-US" sz="2400" dirty="0" smtClean="0">
                <a:latin typeface="Berlin Sans FB" pitchFamily="34" charset="0"/>
              </a:rPr>
              <a:t>Paula Everett</a:t>
            </a:r>
          </a:p>
          <a:p>
            <a:pPr algn="ctr"/>
            <a:r>
              <a:rPr lang="en-US" sz="2400" dirty="0" smtClean="0">
                <a:latin typeface="Berlin Sans FB" pitchFamily="34" charset="0"/>
              </a:rPr>
              <a:t>Kim </a:t>
            </a:r>
            <a:r>
              <a:rPr lang="en-US" sz="2400" dirty="0" err="1" smtClean="0">
                <a:latin typeface="Berlin Sans FB" pitchFamily="34" charset="0"/>
              </a:rPr>
              <a:t>Hefelfinger</a:t>
            </a:r>
            <a:endParaRPr lang="en-US" sz="2400" dirty="0" smtClean="0">
              <a:latin typeface="Berlin Sans FB" pitchFamily="34" charset="0"/>
            </a:endParaRPr>
          </a:p>
          <a:p>
            <a:pPr algn="ctr"/>
            <a:r>
              <a:rPr lang="en-US" sz="2400" dirty="0" smtClean="0">
                <a:latin typeface="Berlin Sans FB" pitchFamily="34" charset="0"/>
              </a:rPr>
              <a:t>Barbara Watkins</a:t>
            </a:r>
          </a:p>
          <a:p>
            <a:pPr algn="ctr"/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550" y="331788"/>
            <a:ext cx="6851650" cy="1143000"/>
          </a:xfrm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Writer’s Workshop</a:t>
            </a:r>
            <a:endParaRPr lang="en-US" sz="54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65125" y="2257425"/>
            <a:ext cx="4206875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u="sng" dirty="0" smtClean="0">
                <a:solidFill>
                  <a:srgbClr val="C00000"/>
                </a:solidFill>
                <a:latin typeface="Berlin Sans FB" pitchFamily="34" charset="0"/>
              </a:rPr>
              <a:t>Genres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800" dirty="0" smtClean="0">
                <a:latin typeface="Berlin Sans FB" pitchFamily="34" charset="0"/>
              </a:rPr>
              <a:t>Lists </a:t>
            </a:r>
            <a:r>
              <a:rPr lang="en-US" sz="2800" dirty="0">
                <a:latin typeface="Berlin Sans FB" pitchFamily="34" charset="0"/>
              </a:rPr>
              <a:t>and </a:t>
            </a:r>
            <a:r>
              <a:rPr lang="en-US" sz="2800" dirty="0" smtClean="0">
                <a:latin typeface="Berlin Sans FB" pitchFamily="34" charset="0"/>
              </a:rPr>
              <a:t>Instructions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800" dirty="0" smtClean="0">
                <a:latin typeface="Berlin Sans FB" pitchFamily="34" charset="0"/>
              </a:rPr>
              <a:t>Poetry</a:t>
            </a:r>
            <a:endParaRPr lang="en-US" sz="2800" dirty="0">
              <a:latin typeface="Berlin Sans FB" pitchFamily="34" charset="0"/>
            </a:endParaRP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800" b="0" dirty="0">
                <a:latin typeface="Berlin Sans FB" pitchFamily="34" charset="0"/>
              </a:rPr>
              <a:t>Letter writing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800" b="0" dirty="0">
                <a:latin typeface="Berlin Sans FB" pitchFamily="34" charset="0"/>
              </a:rPr>
              <a:t>Personal Narrative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800" b="0" dirty="0">
                <a:latin typeface="Berlin Sans FB" pitchFamily="34" charset="0"/>
              </a:rPr>
              <a:t>Informational Writing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4904509" y="2312164"/>
            <a:ext cx="4572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 smtClean="0">
                <a:solidFill>
                  <a:srgbClr val="C00000"/>
                </a:solidFill>
                <a:latin typeface="Berlin Sans FB" pitchFamily="34" charset="0"/>
              </a:rPr>
              <a:t>Continuous Cycle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Berlin Sans FB" pitchFamily="34" charset="0"/>
              </a:rPr>
              <a:t>Planning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Berlin Sans FB" pitchFamily="34" charset="0"/>
              </a:rPr>
              <a:t>Drafting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Berlin Sans FB" pitchFamily="34" charset="0"/>
              </a:rPr>
              <a:t>Revising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Berlin Sans FB" pitchFamily="34" charset="0"/>
              </a:rPr>
              <a:t>Editing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Berlin Sans FB" pitchFamily="34" charset="0"/>
              </a:rPr>
              <a:t>Publishing</a:t>
            </a:r>
            <a:endParaRPr lang="en-US" sz="2800" dirty="0">
              <a:latin typeface="Berlin Sans FB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1935957" y="3907632"/>
            <a:ext cx="4614862" cy="28575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2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2818" y="178798"/>
            <a:ext cx="2536970" cy="1897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243" y="0"/>
            <a:ext cx="685165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First Quarter Expectations</a:t>
            </a:r>
            <a:endParaRPr lang="en-US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2836" y="1558636"/>
            <a:ext cx="74398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17074" y="1454727"/>
          <a:ext cx="6421580" cy="4939541"/>
        </p:xfrm>
        <a:graphic>
          <a:graphicData uri="http://schemas.openxmlformats.org/drawingml/2006/table">
            <a:tbl>
              <a:tblPr/>
              <a:tblGrid>
                <a:gridCol w="2139302"/>
                <a:gridCol w="2142976"/>
                <a:gridCol w="2139302"/>
              </a:tblGrid>
              <a:tr h="1318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mic Sans MS" pitchFamily="66" charset="0"/>
                          <a:ea typeface="Times"/>
                          <a:cs typeface="Times New Roman"/>
                        </a:rPr>
                        <a:t>I </a:t>
                      </a:r>
                      <a:r>
                        <a:rPr lang="en-US" sz="2400" dirty="0">
                          <a:latin typeface="Comic Sans MS" pitchFamily="66" charset="0"/>
                          <a:ea typeface="Times"/>
                          <a:cs typeface="Times New Roman"/>
                        </a:rPr>
                        <a:t>used complete sentences.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mic Sans MS" pitchFamily="66" charset="0"/>
                          <a:ea typeface="Times"/>
                          <a:cs typeface="Times New Roman"/>
                        </a:rPr>
                        <a:t>I used correction punctuation &amp; capitalization.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mic Sans MS" pitchFamily="66" charset="0"/>
                          <a:ea typeface="Times"/>
                          <a:cs typeface="Times New Roman"/>
                        </a:rPr>
                        <a:t>I wrote a focused story on one topic.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mic Sans MS" pitchFamily="66" charset="0"/>
                          <a:ea typeface="Times"/>
                          <a:cs typeface="Times New Roman"/>
                        </a:rPr>
                        <a:t>My story has a beginning, middle and end.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omic Sans MS" pitchFamily="66" charset="0"/>
                          <a:ea typeface="Times"/>
                          <a:cs typeface="Times New Roman"/>
                        </a:rPr>
                        <a:t>First Quarter Writing Expectations</a:t>
                      </a:r>
                      <a:endParaRPr lang="en-US" sz="2400">
                        <a:latin typeface="Comic Sans MS" pitchFamily="66" charset="0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mic Sans MS" pitchFamily="66" charset="0"/>
                          <a:ea typeface="Times"/>
                          <a:cs typeface="Times New Roman"/>
                        </a:rPr>
                        <a:t>I indented the paragraphs.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mic Sans MS" pitchFamily="66" charset="0"/>
                          <a:ea typeface="Times"/>
                          <a:cs typeface="Times New Roman"/>
                        </a:rPr>
                        <a:t>I used descriptive words.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mic Sans MS" pitchFamily="66" charset="0"/>
                          <a:ea typeface="Times"/>
                          <a:cs typeface="Times New Roman"/>
                        </a:rPr>
                        <a:t>I re-read my story and made any changes needed.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mic Sans MS" pitchFamily="66" charset="0"/>
                          <a:ea typeface="Times"/>
                          <a:cs typeface="Times New Roman"/>
                        </a:rPr>
                        <a:t>I spelled the first 200 sight words correctly.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425" y="217487"/>
            <a:ext cx="685165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Math Workshop </a:t>
            </a:r>
            <a:endParaRPr lang="en-US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325" y="1385887"/>
            <a:ext cx="6851650" cy="4525963"/>
          </a:xfrm>
        </p:spPr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Math Expressions</a:t>
            </a:r>
          </a:p>
          <a:p>
            <a:pPr lvl="1"/>
            <a:r>
              <a:rPr lang="en-US" sz="2400" dirty="0" smtClean="0">
                <a:latin typeface="Berlin Sans FB" pitchFamily="34" charset="0"/>
              </a:rPr>
              <a:t>Building concepts</a:t>
            </a:r>
          </a:p>
          <a:p>
            <a:pPr lvl="1"/>
            <a:r>
              <a:rPr lang="en-US" sz="2400" dirty="0" smtClean="0">
                <a:latin typeface="Berlin Sans FB" pitchFamily="34" charset="0"/>
              </a:rPr>
              <a:t>Math Talk</a:t>
            </a:r>
          </a:p>
          <a:p>
            <a:pPr lvl="1"/>
            <a:r>
              <a:rPr lang="en-US" sz="2400" dirty="0" smtClean="0">
                <a:latin typeface="Berlin Sans FB" pitchFamily="34" charset="0"/>
              </a:rPr>
              <a:t>Quick Practice</a:t>
            </a:r>
          </a:p>
          <a:p>
            <a:pPr lvl="1"/>
            <a:r>
              <a:rPr lang="en-US" sz="2400" dirty="0" smtClean="0">
                <a:latin typeface="Berlin Sans FB" pitchFamily="34" charset="0"/>
              </a:rPr>
              <a:t>Student Leaders</a:t>
            </a:r>
          </a:p>
          <a:p>
            <a:pPr lvl="1"/>
            <a:r>
              <a:rPr lang="en-US" sz="2400" dirty="0" smtClean="0">
                <a:latin typeface="Berlin Sans FB" pitchFamily="34" charset="0"/>
              </a:rPr>
              <a:t>Helping Community</a:t>
            </a:r>
          </a:p>
          <a:p>
            <a:pPr lvl="1">
              <a:buNone/>
            </a:pPr>
            <a:endParaRPr lang="en-US" dirty="0" smtClean="0">
              <a:latin typeface="Berlin Sans FB" pitchFamily="34" charset="0"/>
            </a:endParaRPr>
          </a:p>
          <a:p>
            <a:pPr lvl="1"/>
            <a:r>
              <a:rPr lang="en-US" dirty="0" smtClean="0">
                <a:latin typeface="Berlin Sans FB" pitchFamily="34" charset="0"/>
              </a:rPr>
              <a:t>Multi-digit Addition &amp; Subtraction, Multiplication, Geometry, Algebra, Fractions, Measurement &amp; Problem Solving</a:t>
            </a:r>
          </a:p>
          <a:p>
            <a:pPr lvl="1"/>
            <a:endParaRPr lang="en-US" dirty="0" smtClean="0">
              <a:latin typeface="Berlin Sans FB" pitchFamily="34" charset="0"/>
            </a:endParaRPr>
          </a:p>
          <a:p>
            <a:pPr lvl="1"/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>
              <a:latin typeface="Berlin Sans FB" pitchFamily="34" charset="0"/>
            </a:endParaRPr>
          </a:p>
        </p:txBody>
      </p:sp>
      <p:pic>
        <p:nvPicPr>
          <p:cNvPr id="28674" name="Picture 2" descr="http://www.mpsaz.org/hale/prog/3rd/images/third_gr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8513" y="1606550"/>
            <a:ext cx="2852491" cy="2136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Science</a:t>
            </a:r>
            <a:endParaRPr lang="en-US" sz="54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8088" y="1543050"/>
            <a:ext cx="6851650" cy="4525963"/>
          </a:xfrm>
        </p:spPr>
        <p:txBody>
          <a:bodyPr/>
          <a:lstStyle/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3600" dirty="0" smtClean="0">
                <a:latin typeface="Berlin Sans FB" pitchFamily="34" charset="0"/>
              </a:rPr>
              <a:t>Soils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3600" dirty="0" smtClean="0">
                <a:latin typeface="Berlin Sans FB" pitchFamily="34" charset="0"/>
              </a:rPr>
              <a:t>Objects in the Sky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3600" dirty="0" smtClean="0">
                <a:latin typeface="Berlin Sans FB" pitchFamily="34" charset="0"/>
              </a:rPr>
              <a:t>Plants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3600" dirty="0" smtClean="0">
                <a:latin typeface="Berlin Sans FB" pitchFamily="34" charset="0"/>
              </a:rPr>
              <a:t>The Human Body 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892801" y="0"/>
            <a:ext cx="1559560" cy="6858000"/>
            <a:chOff x="5892801" y="0"/>
            <a:chExt cx="1559560" cy="6858000"/>
          </a:xfrm>
        </p:grpSpPr>
        <p:pic>
          <p:nvPicPr>
            <p:cNvPr id="4" name="Picture 3" descr="potting_soil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09311" y="0"/>
              <a:ext cx="1543050" cy="155733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Picture 4" descr="planet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33495" y="1557338"/>
              <a:ext cx="1510293" cy="191068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5" descr="plant-a-tree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00738" y="3474574"/>
              <a:ext cx="1501764" cy="14827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7652" name="Picture 4" descr="http://www.fossweb.com/resources/pictures/717359697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892801" y="4963672"/>
              <a:ext cx="1493837" cy="189432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W.O.W.</a:t>
            </a:r>
            <a:endParaRPr lang="en-US" sz="54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971" y="1579418"/>
            <a:ext cx="685165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Math Focus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Differentiation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Remediation, Review &amp; Enrichment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Practice Essential Skills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Small Groups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FUN!</a:t>
            </a:r>
          </a:p>
        </p:txBody>
      </p:sp>
      <p:pic>
        <p:nvPicPr>
          <p:cNvPr id="22530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382" y="346507"/>
            <a:ext cx="3832976" cy="23304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89" y="336983"/>
            <a:ext cx="4300393" cy="1143000"/>
          </a:xfrm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Homework </a:t>
            </a:r>
            <a:endParaRPr lang="en-US" sz="54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599" y="1268989"/>
            <a:ext cx="6851650" cy="469539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Hallmarks of Good Homework</a:t>
            </a:r>
          </a:p>
          <a:p>
            <a:endParaRPr lang="en-US" dirty="0" smtClean="0"/>
          </a:p>
          <a:p>
            <a:r>
              <a:rPr lang="en-US" dirty="0" smtClean="0"/>
              <a:t>Agendas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Nightly Reading</a:t>
            </a:r>
          </a:p>
          <a:p>
            <a:endParaRPr lang="en-US" sz="1200" dirty="0" smtClean="0"/>
          </a:p>
          <a:p>
            <a:pPr lvl="1"/>
            <a:r>
              <a:rPr lang="en-US" dirty="0" smtClean="0"/>
              <a:t>Math Expressions</a:t>
            </a:r>
          </a:p>
          <a:p>
            <a:endParaRPr lang="en-US" sz="1200" dirty="0" smtClean="0"/>
          </a:p>
          <a:p>
            <a:pPr lvl="1"/>
            <a:r>
              <a:rPr lang="en-US" dirty="0" smtClean="0"/>
              <a:t>Word Study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6626" name="Picture 2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1428" y="2743199"/>
            <a:ext cx="3294063" cy="2470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3</a:t>
            </a:r>
            <a:r>
              <a:rPr lang="en-US" baseline="30000" dirty="0" smtClean="0">
                <a:solidFill>
                  <a:srgbClr val="C00000"/>
                </a:solidFill>
                <a:latin typeface="Berlin Sans FB" pitchFamily="34" charset="0"/>
              </a:rPr>
              <a:t>rd</a:t>
            </a:r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 Grade Expectations</a:t>
            </a:r>
            <a:endParaRPr lang="en-US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Berlin Sans FB" pitchFamily="34" charset="0"/>
              </a:rPr>
              <a:t>Meet quarterly benchmarks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Berlin Sans FB" pitchFamily="34" charset="0"/>
              </a:rPr>
              <a:t>Standards based grading (3 or higher)</a:t>
            </a:r>
          </a:p>
          <a:p>
            <a:r>
              <a:rPr lang="en-US" dirty="0" smtClean="0">
                <a:solidFill>
                  <a:schemeClr val="tx2"/>
                </a:solidFill>
                <a:latin typeface="Berlin Sans FB" pitchFamily="34" charset="0"/>
              </a:rPr>
              <a:t>Achieve a reading level  of  31-32</a:t>
            </a:r>
          </a:p>
          <a:p>
            <a:r>
              <a:rPr lang="en-US" dirty="0" smtClean="0">
                <a:solidFill>
                  <a:schemeClr val="tx2"/>
                </a:solidFill>
                <a:latin typeface="Berlin Sans FB" pitchFamily="34" charset="0"/>
              </a:rPr>
              <a:t>Achieve a level 3 or 4 on EOG’s</a:t>
            </a:r>
          </a:p>
          <a:p>
            <a:endParaRPr lang="en-US" dirty="0" smtClean="0">
              <a:solidFill>
                <a:schemeClr val="tx2"/>
              </a:solidFill>
              <a:latin typeface="Tempus Sans ITC" pitchFamily="82" charset="0"/>
            </a:endParaRPr>
          </a:p>
          <a:p>
            <a:endParaRPr lang="en-US" dirty="0"/>
          </a:p>
        </p:txBody>
      </p:sp>
      <p:pic>
        <p:nvPicPr>
          <p:cNvPr id="21506" name="Picture 2" descr="http://www.certificationenterprise.com/_/rsrc/1239052409557/software/omr-scanning/BubbleSheet.jpg?height=263&amp;width=4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0976" y="4014788"/>
            <a:ext cx="4046614" cy="2539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25" y="274638"/>
            <a:ext cx="6851650" cy="17399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     </a:t>
            </a:r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Field Trips</a:t>
            </a:r>
            <a:b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</a:br>
            <a:endParaRPr lang="en-US" sz="24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762" y="1800225"/>
            <a:ext cx="7188199" cy="4525963"/>
          </a:xfrm>
        </p:spPr>
        <p:txBody>
          <a:bodyPr/>
          <a:lstStyle/>
          <a:p>
            <a:r>
              <a:rPr lang="en-US" dirty="0" smtClean="0"/>
              <a:t>Historic Oak View County Park (Nov)</a:t>
            </a:r>
          </a:p>
          <a:p>
            <a:r>
              <a:rPr lang="en-US" dirty="0" smtClean="0"/>
              <a:t>STARLAB (Dec at AB Combs)</a:t>
            </a:r>
          </a:p>
          <a:p>
            <a:r>
              <a:rPr lang="en-US" dirty="0" smtClean="0"/>
              <a:t>Marbles Museum (Spring)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4578" name="Picture 2" descr="http://www.wakegov.com/images/parks/photos/oakview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59" y="4182339"/>
            <a:ext cx="3130467" cy="220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0" name="Picture 4" descr="http://www.marbleskidsmuseum.org/stuff/contentmgr/files/0/cce6f48369e35298a92a89ac6d81fb23/thumb/moneypalooza_p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5116" y="4522643"/>
            <a:ext cx="2215514" cy="1582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2" name="Picture 6" descr="http://www.starlab.com/Page/sldsins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0587" y="4057650"/>
            <a:ext cx="2886888" cy="2197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116" y="2498293"/>
            <a:ext cx="6851650" cy="1143000"/>
          </a:xfrm>
        </p:spPr>
        <p:txBody>
          <a:bodyPr/>
          <a:lstStyle/>
          <a:p>
            <a:r>
              <a:rPr lang="en-US" sz="9600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Berlin Sans FB" pitchFamily="34" charset="0"/>
              </a:rPr>
              <a:t>Quizdom</a:t>
            </a:r>
            <a:r>
              <a:rPr lang="en-US" sz="9600" dirty="0" smtClean="0">
                <a:solidFill>
                  <a:srgbClr val="C00000"/>
                </a:solidFill>
                <a:latin typeface="Berlin Sans FB" pitchFamily="34" charset="0"/>
              </a:rPr>
              <a:t>!</a:t>
            </a:r>
            <a:br>
              <a:rPr lang="en-US" sz="9600" dirty="0" smtClean="0">
                <a:solidFill>
                  <a:srgbClr val="C00000"/>
                </a:solidFill>
                <a:latin typeface="Berlin Sans FB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  <a:t/>
            </a:r>
            <a:br>
              <a:rPr lang="en-US" sz="2800" dirty="0" smtClean="0">
                <a:solidFill>
                  <a:srgbClr val="C00000"/>
                </a:solidFill>
                <a:latin typeface="Berlin Sans FB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Berlin Sans FB" pitchFamily="34" charset="0"/>
              </a:rPr>
              <a:t>What do you know about third grade ?</a:t>
            </a:r>
            <a:endParaRPr lang="en-US" sz="3200" dirty="0">
              <a:solidFill>
                <a:srgbClr val="002060"/>
              </a:solidFill>
              <a:latin typeface="Berlin Sans FB" pitchFamily="34" charset="0"/>
            </a:endParaRPr>
          </a:p>
        </p:txBody>
      </p:sp>
      <p:pic>
        <p:nvPicPr>
          <p:cNvPr id="6146" name="Picture 2" descr="http://www.soditec.es/img_css/qwizdom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78680">
            <a:off x="6762750" y="1214293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Quality Process</a:t>
            </a:r>
            <a:endParaRPr lang="en-US" sz="54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Issue Bin</a:t>
            </a: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Plus/Delta</a:t>
            </a:r>
            <a:endParaRPr lang="en-US" dirty="0">
              <a:latin typeface="Berlin Sans FB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5315803" y="4469644"/>
            <a:ext cx="3179929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91122" y="1555844"/>
            <a:ext cx="1064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B050"/>
                </a:solidFill>
              </a:rPr>
              <a:t>+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7465326" y="2074461"/>
            <a:ext cx="655092" cy="60050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418160" y="2838736"/>
            <a:ext cx="3125338" cy="13647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Quality Process</a:t>
            </a:r>
            <a:endParaRPr lang="en-US" sz="54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Agenda</a:t>
            </a: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Issue Bin</a:t>
            </a: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Plus/Delta</a:t>
            </a:r>
            <a:endParaRPr lang="en-US" dirty="0">
              <a:latin typeface="Berlin Sans FB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418160" y="1555844"/>
            <a:ext cx="3125338" cy="4503764"/>
            <a:chOff x="5418160" y="1555844"/>
            <a:chExt cx="3125338" cy="4503764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5315803" y="4469644"/>
              <a:ext cx="3179929" cy="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691122" y="1555844"/>
              <a:ext cx="106452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 smtClean="0">
                  <a:solidFill>
                    <a:srgbClr val="00B050"/>
                  </a:solidFill>
                </a:rPr>
                <a:t>+</a:t>
              </a:r>
              <a:endParaRPr lang="en-US" sz="9600" dirty="0">
                <a:solidFill>
                  <a:srgbClr val="00B050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7465326" y="2074461"/>
              <a:ext cx="655092" cy="600502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418160" y="2838736"/>
              <a:ext cx="3125338" cy="13647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298" y="436418"/>
            <a:ext cx="6851650" cy="6421582"/>
          </a:xfrm>
        </p:spPr>
        <p:txBody>
          <a:bodyPr/>
          <a:lstStyle/>
          <a:p>
            <a:r>
              <a:rPr lang="en-US" sz="4400" dirty="0" smtClean="0">
                <a:solidFill>
                  <a:srgbClr val="C00000"/>
                </a:solidFill>
                <a:latin typeface="Berlin Sans FB" pitchFamily="34" charset="0"/>
              </a:rPr>
              <a:t>Please join us in your child’s classroom for the second half of Curriculum Night.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      		</a:t>
            </a:r>
            <a:r>
              <a:rPr lang="en-US" b="1" u="sng" dirty="0" smtClean="0">
                <a:solidFill>
                  <a:srgbClr val="002060"/>
                </a:solidFill>
                <a:latin typeface="Berlin Sans FB" pitchFamily="34" charset="0"/>
              </a:rPr>
              <a:t>Teacher </a:t>
            </a:r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</a:rPr>
              <a:t>      </a:t>
            </a:r>
            <a:r>
              <a:rPr lang="en-US" b="1" u="sng" dirty="0" smtClean="0">
                <a:solidFill>
                  <a:srgbClr val="002060"/>
                </a:solidFill>
                <a:latin typeface="Berlin Sans FB" pitchFamily="34" charset="0"/>
              </a:rPr>
              <a:t>Room #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  <a:latin typeface="Berlin Sans FB" pitchFamily="34" charset="0"/>
              </a:rPr>
              <a:t>			</a:t>
            </a:r>
            <a:r>
              <a:rPr lang="en-US" dirty="0" err="1" smtClean="0">
                <a:latin typeface="Berlin Sans FB" pitchFamily="34" charset="0"/>
              </a:rPr>
              <a:t>Hefelfinger</a:t>
            </a:r>
            <a:r>
              <a:rPr lang="en-US" dirty="0" smtClean="0">
                <a:latin typeface="Berlin Sans FB" pitchFamily="34" charset="0"/>
              </a:rPr>
              <a:t>      </a:t>
            </a:r>
            <a:r>
              <a:rPr lang="en-US" dirty="0" smtClean="0">
                <a:latin typeface="Berlin Sans FB" pitchFamily="34" charset="0"/>
              </a:rPr>
              <a:t>221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			</a:t>
            </a:r>
            <a:r>
              <a:rPr lang="en-US" dirty="0" smtClean="0">
                <a:latin typeface="Berlin Sans FB" pitchFamily="34" charset="0"/>
              </a:rPr>
              <a:t>Everett	      223	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			</a:t>
            </a:r>
            <a:r>
              <a:rPr lang="en-US" dirty="0" err="1" smtClean="0">
                <a:latin typeface="Berlin Sans FB" pitchFamily="34" charset="0"/>
              </a:rPr>
              <a:t>Hahner</a:t>
            </a:r>
            <a:r>
              <a:rPr lang="en-US" dirty="0" smtClean="0">
                <a:latin typeface="Berlin Sans FB" pitchFamily="34" charset="0"/>
              </a:rPr>
              <a:t>            412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			</a:t>
            </a:r>
            <a:r>
              <a:rPr lang="en-US" dirty="0" smtClean="0">
                <a:latin typeface="Berlin Sans FB" pitchFamily="34" charset="0"/>
              </a:rPr>
              <a:t>Garrison           413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			</a:t>
            </a:r>
            <a:r>
              <a:rPr lang="en-US" dirty="0" smtClean="0">
                <a:latin typeface="Berlin Sans FB" pitchFamily="34" charset="0"/>
              </a:rPr>
              <a:t>Watkins</a:t>
            </a:r>
            <a:r>
              <a:rPr lang="en-US" dirty="0" smtClean="0">
                <a:latin typeface="Berlin Sans FB" pitchFamily="34" charset="0"/>
              </a:rPr>
              <a:t>           414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			</a:t>
            </a:r>
            <a:r>
              <a:rPr lang="en-US" dirty="0" smtClean="0">
                <a:latin typeface="Berlin Sans FB" pitchFamily="34" charset="0"/>
              </a:rPr>
              <a:t>Pride</a:t>
            </a:r>
            <a:r>
              <a:rPr lang="en-US" dirty="0" smtClean="0">
                <a:latin typeface="Berlin Sans FB" pitchFamily="34" charset="0"/>
              </a:rPr>
              <a:t>                415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371" y="814965"/>
            <a:ext cx="6851650" cy="11430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Wildly Important Goals</a:t>
            </a:r>
            <a:b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</a:br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(W.I.G.s)</a:t>
            </a:r>
            <a:endParaRPr lang="en-US" sz="54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/>
          </a:p>
          <a:p>
            <a:r>
              <a:rPr lang="en-US" sz="4000" dirty="0" smtClean="0">
                <a:latin typeface="Berlin Sans FB" pitchFamily="34" charset="0"/>
              </a:rPr>
              <a:t>Student Achievement</a:t>
            </a:r>
          </a:p>
          <a:p>
            <a:r>
              <a:rPr lang="en-US" sz="4000" dirty="0" smtClean="0">
                <a:latin typeface="Berlin Sans FB" pitchFamily="34" charset="0"/>
              </a:rPr>
              <a:t>Leadership Opportunities</a:t>
            </a:r>
          </a:p>
          <a:p>
            <a:pPr lvl="1"/>
            <a:r>
              <a:rPr lang="en-US" sz="4000" dirty="0" smtClean="0">
                <a:solidFill>
                  <a:srgbClr val="C00000"/>
                </a:solidFill>
                <a:latin typeface="Berlin Sans FB" pitchFamily="34" charset="0"/>
              </a:rPr>
              <a:t>Lead</a:t>
            </a:r>
          </a:p>
          <a:p>
            <a:pPr lvl="1"/>
            <a:r>
              <a:rPr lang="en-US" sz="4000" dirty="0" smtClean="0">
                <a:solidFill>
                  <a:srgbClr val="C00000"/>
                </a:solidFill>
                <a:latin typeface="Berlin Sans FB" pitchFamily="34" charset="0"/>
              </a:rPr>
              <a:t>Learn</a:t>
            </a:r>
          </a:p>
          <a:p>
            <a:pPr lvl="1"/>
            <a:r>
              <a:rPr lang="en-US" sz="4000" dirty="0" smtClean="0">
                <a:solidFill>
                  <a:srgbClr val="C00000"/>
                </a:solidFill>
                <a:latin typeface="Berlin Sans FB" pitchFamily="34" charset="0"/>
              </a:rPr>
              <a:t>Serve</a:t>
            </a:r>
            <a:endParaRPr lang="en-US" sz="4000" dirty="0">
              <a:solidFill>
                <a:srgbClr val="C0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516" y="711056"/>
            <a:ext cx="6851650" cy="11430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Third Grade </a:t>
            </a:r>
            <a:b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</a:br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Mission Statement</a:t>
            </a:r>
            <a:endParaRPr lang="en-US" sz="54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370" y="2431473"/>
            <a:ext cx="6851650" cy="3948545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latin typeface="Berlin Sans FB" pitchFamily="34" charset="0"/>
              </a:rPr>
              <a:t>  We will show each student love and encouragement by challenging and motivating their physical, mental and social growth.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431" y="438411"/>
            <a:ext cx="6851650" cy="1143000"/>
          </a:xfrm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Literacy Warm Up</a:t>
            </a:r>
            <a:endParaRPr lang="en-US" sz="54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5351" y="1873156"/>
            <a:ext cx="685165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>
                <a:latin typeface="Berlin Sans FB" pitchFamily="34" charset="0"/>
              </a:rPr>
              <a:t>  There’s a Bug </a:t>
            </a:r>
          </a:p>
          <a:p>
            <a:pPr>
              <a:buNone/>
            </a:pPr>
            <a:r>
              <a:rPr lang="en-US" sz="5400" dirty="0" smtClean="0">
                <a:latin typeface="Berlin Sans FB" pitchFamily="34" charset="0"/>
              </a:rPr>
              <a:t>      on the Teacher!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                   By: </a:t>
            </a:r>
            <a:r>
              <a:rPr lang="en-US" dirty="0" err="1" smtClean="0">
                <a:latin typeface="Berlin Sans FB" pitchFamily="34" charset="0"/>
              </a:rPr>
              <a:t>Kalli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Dakos</a:t>
            </a:r>
            <a:endParaRPr lang="en-US" dirty="0">
              <a:latin typeface="Berlin Sans FB" pitchFamily="34" charset="0"/>
            </a:endParaRPr>
          </a:p>
        </p:txBody>
      </p:sp>
      <p:pic>
        <p:nvPicPr>
          <p:cNvPr id="2050" name="Picture 2" descr="http://www.bugshieldsbydino.com/Bug%20Drawn%20Pictures/bug%20alo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3357" y="1894345"/>
            <a:ext cx="1792596" cy="1669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594" y="274638"/>
            <a:ext cx="7675681" cy="11430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Berlin Sans FB" pitchFamily="34" charset="0"/>
              </a:rPr>
              <a:t>3</a:t>
            </a:r>
            <a:r>
              <a:rPr lang="en-US" baseline="30000" dirty="0" smtClean="0">
                <a:solidFill>
                  <a:srgbClr val="C00000"/>
                </a:solidFill>
                <a:latin typeface="Berlin Sans FB" pitchFamily="34" charset="0"/>
              </a:rPr>
              <a:t>rd</a:t>
            </a:r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 Grade </a:t>
            </a:r>
            <a:b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Curriculum Resources</a:t>
            </a:r>
            <a:endParaRPr lang="en-US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00200"/>
            <a:ext cx="8712911" cy="492343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        http://www.wcpss.net/parents_students.html</a:t>
            </a: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                 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         </a:t>
            </a:r>
            <a:r>
              <a:rPr lang="en-US" sz="2800" dirty="0" smtClean="0">
                <a:latin typeface="Berlin Sans FB" pitchFamily="34" charset="0"/>
              </a:rPr>
              <a:t>Handbooks, Planning Guides &amp; Program Information</a:t>
            </a: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                                              K-8 Connections</a:t>
            </a:r>
            <a:endParaRPr lang="en-US" sz="2400" dirty="0">
              <a:latin typeface="Berlin Sans FB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0114" y="3152633"/>
            <a:ext cx="341194" cy="614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506037" y="4860880"/>
            <a:ext cx="341194" cy="614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12" y="274638"/>
            <a:ext cx="7784863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    Balanced Literacy Framework</a:t>
            </a:r>
            <a:endParaRPr lang="en-US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599" y="1643062"/>
            <a:ext cx="6851650" cy="4525963"/>
          </a:xfrm>
        </p:spPr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Reader’s Workshop</a:t>
            </a:r>
          </a:p>
          <a:p>
            <a:r>
              <a:rPr lang="en-US" dirty="0" smtClean="0">
                <a:latin typeface="Berlin Sans FB" pitchFamily="34" charset="0"/>
              </a:rPr>
              <a:t>Guided Reading &amp; Conferring</a:t>
            </a:r>
          </a:p>
          <a:p>
            <a:r>
              <a:rPr lang="en-US" dirty="0" smtClean="0">
                <a:latin typeface="Berlin Sans FB" pitchFamily="34" charset="0"/>
              </a:rPr>
              <a:t>Writer’s Workshop</a:t>
            </a:r>
          </a:p>
          <a:p>
            <a:r>
              <a:rPr lang="en-US" dirty="0" smtClean="0">
                <a:latin typeface="Berlin Sans FB" pitchFamily="34" charset="0"/>
              </a:rPr>
              <a:t>Word Study &amp; Vocabulary</a:t>
            </a:r>
            <a:endParaRPr lang="en-US" dirty="0">
              <a:latin typeface="Berlin Sans FB" pitchFamily="34" charset="0"/>
            </a:endParaRPr>
          </a:p>
        </p:txBody>
      </p:sp>
      <p:pic>
        <p:nvPicPr>
          <p:cNvPr id="32776" name="Picture 8" descr="http://multilingualmania.com/wp-content/uploads/2009/11/2137737248_e9f3e429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817" y="187036"/>
            <a:ext cx="1450977" cy="1450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Read to Sel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7109" y="4119995"/>
            <a:ext cx="3262745" cy="2447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Reader’s Workshop</a:t>
            </a:r>
            <a:endParaRPr lang="en-US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14487"/>
            <a:ext cx="7502525" cy="500062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Berlin Sans FB" pitchFamily="34" charset="0"/>
              </a:rPr>
              <a:t>Workshop Cycle Learning &amp; Instruction</a:t>
            </a:r>
          </a:p>
          <a:p>
            <a:pPr lvl="2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Berlin Sans FB" pitchFamily="34" charset="0"/>
              </a:rPr>
              <a:t>Mini-lesson</a:t>
            </a:r>
          </a:p>
          <a:p>
            <a:pPr lvl="2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Berlin Sans FB" pitchFamily="34" charset="0"/>
              </a:rPr>
              <a:t>Student Application </a:t>
            </a:r>
          </a:p>
          <a:p>
            <a:pPr lvl="3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Berlin Sans FB" pitchFamily="34" charset="0"/>
              </a:rPr>
              <a:t>read, respond, confer </a:t>
            </a:r>
          </a:p>
          <a:p>
            <a:pPr lvl="2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Berlin Sans FB" pitchFamily="34" charset="0"/>
              </a:rPr>
              <a:t>Reflection</a:t>
            </a:r>
          </a:p>
          <a:p>
            <a:pPr lvl="2">
              <a:buFontTx/>
              <a:buNone/>
            </a:pPr>
            <a:endParaRPr lang="en-US" sz="1200" dirty="0" smtClean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Berlin Sans FB" pitchFamily="34" charset="0"/>
              </a:rPr>
              <a:t>Primary focus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Creating a community of readers &amp; thinkers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Vocabulary Instruction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Flexible Reading Strategies</a:t>
            </a:r>
          </a:p>
          <a:p>
            <a:pPr lvl="2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Decoding &amp; Comprehension Skills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latin typeface="Berlin Sans FB" pitchFamily="34" charset="0"/>
              </a:rPr>
              <a:t>Increase Fluency &amp; Reading Stamina</a:t>
            </a:r>
          </a:p>
          <a:p>
            <a:pPr lvl="1">
              <a:lnSpc>
                <a:spcPct val="80000"/>
              </a:lnSpc>
              <a:buNone/>
            </a:pPr>
            <a:endParaRPr lang="en-US" dirty="0" smtClean="0">
              <a:latin typeface="Berlin Sans FB" pitchFamily="34" charset="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US" dirty="0" smtClean="0">
              <a:latin typeface="Berlin Sans FB" pitchFamily="34" charset="0"/>
            </a:endParaRPr>
          </a:p>
          <a:p>
            <a:endParaRPr lang="en-US" dirty="0"/>
          </a:p>
        </p:txBody>
      </p:sp>
      <p:pic>
        <p:nvPicPr>
          <p:cNvPr id="31746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6475" y="2193468"/>
            <a:ext cx="2613025" cy="19022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550" y="274638"/>
            <a:ext cx="685165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Word Study &amp; Vocabulary</a:t>
            </a:r>
            <a:endParaRPr lang="en-US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787" y="1543050"/>
            <a:ext cx="685165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2"/>
                </a:solidFill>
                <a:latin typeface="Berlin Sans FB" pitchFamily="34" charset="0"/>
              </a:rPr>
              <a:t>Words, words and more words!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Berlin Sans FB" pitchFamily="34" charset="0"/>
              </a:rPr>
              <a:t>Learning spelling patterns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Berlin Sans FB" pitchFamily="34" charset="0"/>
              </a:rPr>
              <a:t>Bi-weekly word family quizzes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Berlin Sans FB" pitchFamily="34" charset="0"/>
              </a:rPr>
              <a:t>Differentiated student lists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Berlin Sans FB" pitchFamily="34" charset="0"/>
              </a:rPr>
              <a:t>Improves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542A"/>
                </a:solidFill>
                <a:latin typeface="Berlin Sans FB" pitchFamily="34" charset="0"/>
              </a:rPr>
              <a:t>student decoding abilities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542A"/>
                </a:solidFill>
                <a:latin typeface="Berlin Sans FB" pitchFamily="34" charset="0"/>
              </a:rPr>
              <a:t>spelling and writing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Berlin Sans FB" pitchFamily="34" charset="0"/>
              </a:rPr>
              <a:t>Vocabulary Instruction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Berlin Sans FB" pitchFamily="34" charset="0"/>
              </a:rPr>
              <a:t>Quick Check</a:t>
            </a:r>
          </a:p>
          <a:p>
            <a:pPr marL="342900" lvl="1" indent="-342900">
              <a:buNone/>
            </a:pPr>
            <a:endParaRPr lang="en-US" dirty="0" smtClean="0">
              <a:latin typeface="Berlin Sans FB" pitchFamily="34" charset="0"/>
            </a:endParaRPr>
          </a:p>
        </p:txBody>
      </p:sp>
      <p:pic>
        <p:nvPicPr>
          <p:cNvPr id="5" name="Picture 4" descr="WOR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9560" y="4364181"/>
            <a:ext cx="2496190" cy="18326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2310">
  <a:themeElements>
    <a:clrScheme name="Office Theme 2">
      <a:dk1>
        <a:srgbClr val="000000"/>
      </a:dk1>
      <a:lt1>
        <a:srgbClr val="F7F3BD"/>
      </a:lt1>
      <a:dk2>
        <a:srgbClr val="000000"/>
      </a:dk2>
      <a:lt2>
        <a:srgbClr val="B2B2B2"/>
      </a:lt2>
      <a:accent1>
        <a:srgbClr val="D0E949"/>
      </a:accent1>
      <a:accent2>
        <a:srgbClr val="EABE48"/>
      </a:accent2>
      <a:accent3>
        <a:srgbClr val="FAF8DB"/>
      </a:accent3>
      <a:accent4>
        <a:srgbClr val="000000"/>
      </a:accent4>
      <a:accent5>
        <a:srgbClr val="E4F2B1"/>
      </a:accent5>
      <a:accent6>
        <a:srgbClr val="D4AC40"/>
      </a:accent6>
      <a:hlink>
        <a:srgbClr val="757000"/>
      </a:hlink>
      <a:folHlink>
        <a:srgbClr val="6B48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7F3BD"/>
        </a:lt1>
        <a:dk2>
          <a:srgbClr val="000000"/>
        </a:dk2>
        <a:lt2>
          <a:srgbClr val="B2B2B2"/>
        </a:lt2>
        <a:accent1>
          <a:srgbClr val="D6D394"/>
        </a:accent1>
        <a:accent2>
          <a:srgbClr val="C9C11D"/>
        </a:accent2>
        <a:accent3>
          <a:srgbClr val="FAF8DB"/>
        </a:accent3>
        <a:accent4>
          <a:srgbClr val="000000"/>
        </a:accent4>
        <a:accent5>
          <a:srgbClr val="E8E6C8"/>
        </a:accent5>
        <a:accent6>
          <a:srgbClr val="B6AF19"/>
        </a:accent6>
        <a:hlink>
          <a:srgbClr val="756F00"/>
        </a:hlink>
        <a:folHlink>
          <a:srgbClr val="5F5B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7F3BD"/>
        </a:lt1>
        <a:dk2>
          <a:srgbClr val="000000"/>
        </a:dk2>
        <a:lt2>
          <a:srgbClr val="B2B2B2"/>
        </a:lt2>
        <a:accent1>
          <a:srgbClr val="D0E949"/>
        </a:accent1>
        <a:accent2>
          <a:srgbClr val="EABE48"/>
        </a:accent2>
        <a:accent3>
          <a:srgbClr val="FAF8DB"/>
        </a:accent3>
        <a:accent4>
          <a:srgbClr val="000000"/>
        </a:accent4>
        <a:accent5>
          <a:srgbClr val="E4F2B1"/>
        </a:accent5>
        <a:accent6>
          <a:srgbClr val="D4AC40"/>
        </a:accent6>
        <a:hlink>
          <a:srgbClr val="757000"/>
        </a:hlink>
        <a:folHlink>
          <a:srgbClr val="6B4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7F3BD"/>
        </a:lt1>
        <a:dk2>
          <a:srgbClr val="000000"/>
        </a:dk2>
        <a:lt2>
          <a:srgbClr val="B2B2B2"/>
        </a:lt2>
        <a:accent1>
          <a:srgbClr val="F3E559"/>
        </a:accent1>
        <a:accent2>
          <a:srgbClr val="5965F2"/>
        </a:accent2>
        <a:accent3>
          <a:srgbClr val="FAF8DB"/>
        </a:accent3>
        <a:accent4>
          <a:srgbClr val="000000"/>
        </a:accent4>
        <a:accent5>
          <a:srgbClr val="F8F0B5"/>
        </a:accent5>
        <a:accent6>
          <a:srgbClr val="505BDB"/>
        </a:accent6>
        <a:hlink>
          <a:srgbClr val="6B006B"/>
        </a:hlink>
        <a:folHlink>
          <a:srgbClr val="0007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7F3BD"/>
        </a:lt1>
        <a:dk2>
          <a:srgbClr val="000000"/>
        </a:dk2>
        <a:lt2>
          <a:srgbClr val="B2B2B2"/>
        </a:lt2>
        <a:accent1>
          <a:srgbClr val="41DEF5"/>
        </a:accent1>
        <a:accent2>
          <a:srgbClr val="F57C41"/>
        </a:accent2>
        <a:accent3>
          <a:srgbClr val="FAF8DB"/>
        </a:accent3>
        <a:accent4>
          <a:srgbClr val="000000"/>
        </a:accent4>
        <a:accent5>
          <a:srgbClr val="B0ECF9"/>
        </a:accent5>
        <a:accent6>
          <a:srgbClr val="DE703A"/>
        </a:accent6>
        <a:hlink>
          <a:srgbClr val="2F006B"/>
        </a:hlink>
        <a:folHlink>
          <a:srgbClr val="6B6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6D394"/>
        </a:accent1>
        <a:accent2>
          <a:srgbClr val="C9C11D"/>
        </a:accent2>
        <a:accent3>
          <a:srgbClr val="FFFFFF"/>
        </a:accent3>
        <a:accent4>
          <a:srgbClr val="000000"/>
        </a:accent4>
        <a:accent5>
          <a:srgbClr val="E8E6C8"/>
        </a:accent5>
        <a:accent6>
          <a:srgbClr val="B6AF19"/>
        </a:accent6>
        <a:hlink>
          <a:srgbClr val="756F00"/>
        </a:hlink>
        <a:folHlink>
          <a:srgbClr val="5F5B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0E949"/>
        </a:accent1>
        <a:accent2>
          <a:srgbClr val="EABE48"/>
        </a:accent2>
        <a:accent3>
          <a:srgbClr val="FFFFFF"/>
        </a:accent3>
        <a:accent4>
          <a:srgbClr val="000000"/>
        </a:accent4>
        <a:accent5>
          <a:srgbClr val="E4F2B1"/>
        </a:accent5>
        <a:accent6>
          <a:srgbClr val="D4AC40"/>
        </a:accent6>
        <a:hlink>
          <a:srgbClr val="757000"/>
        </a:hlink>
        <a:folHlink>
          <a:srgbClr val="6B4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3E559"/>
        </a:accent1>
        <a:accent2>
          <a:srgbClr val="5965F2"/>
        </a:accent2>
        <a:accent3>
          <a:srgbClr val="FFFFFF"/>
        </a:accent3>
        <a:accent4>
          <a:srgbClr val="000000"/>
        </a:accent4>
        <a:accent5>
          <a:srgbClr val="F8F0B5"/>
        </a:accent5>
        <a:accent6>
          <a:srgbClr val="505BDB"/>
        </a:accent6>
        <a:hlink>
          <a:srgbClr val="6B006B"/>
        </a:hlink>
        <a:folHlink>
          <a:srgbClr val="0007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CFBEA"/>
        </a:lt1>
        <a:dk2>
          <a:srgbClr val="000000"/>
        </a:dk2>
        <a:lt2>
          <a:srgbClr val="B2B2B2"/>
        </a:lt2>
        <a:accent1>
          <a:srgbClr val="41DEF5"/>
        </a:accent1>
        <a:accent2>
          <a:srgbClr val="F57C41"/>
        </a:accent2>
        <a:accent3>
          <a:srgbClr val="FDFDF3"/>
        </a:accent3>
        <a:accent4>
          <a:srgbClr val="000000"/>
        </a:accent4>
        <a:accent5>
          <a:srgbClr val="B0ECF9"/>
        </a:accent5>
        <a:accent6>
          <a:srgbClr val="DE703A"/>
        </a:accent6>
        <a:hlink>
          <a:srgbClr val="2F006B"/>
        </a:hlink>
        <a:folHlink>
          <a:srgbClr val="6B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721F9EBD-3D0C-4F20-95AE-F696642EC9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36CEDED-0532-4742-B759-1A75BE225D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FC1840-23B6-4F2E-81A4-78C8C7FF39FE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TP030002310</Template>
  <TotalTime>395</TotalTime>
  <Words>657</Words>
  <Application>Microsoft Office PowerPoint</Application>
  <PresentationFormat>On-screen Show (4:3)</PresentationFormat>
  <Paragraphs>210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TP030002310</vt:lpstr>
      <vt:lpstr>Third Grade Curriculum Night</vt:lpstr>
      <vt:lpstr>Quality Process</vt:lpstr>
      <vt:lpstr>Wildly Important Goals (W.I.G.s)</vt:lpstr>
      <vt:lpstr>Third Grade  Mission Statement</vt:lpstr>
      <vt:lpstr>Literacy Warm Up</vt:lpstr>
      <vt:lpstr>3rd Grade  Curriculum Resources</vt:lpstr>
      <vt:lpstr>    Balanced Literacy Framework</vt:lpstr>
      <vt:lpstr>Reader’s Workshop</vt:lpstr>
      <vt:lpstr>Word Study &amp; Vocabulary</vt:lpstr>
      <vt:lpstr>Writer’s Workshop</vt:lpstr>
      <vt:lpstr>First Quarter Expectations</vt:lpstr>
      <vt:lpstr>Math Workshop </vt:lpstr>
      <vt:lpstr>Science</vt:lpstr>
      <vt:lpstr>W.O.W.</vt:lpstr>
      <vt:lpstr>Homework </vt:lpstr>
      <vt:lpstr>3rd Grade Expectations</vt:lpstr>
      <vt:lpstr>     Field Trips </vt:lpstr>
      <vt:lpstr> Quizdom!  What do you know about third grade ?</vt:lpstr>
      <vt:lpstr>Quality Process</vt:lpstr>
      <vt:lpstr>Slide 20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Wake County Public Schools</dc:creator>
  <cp:keywords/>
  <dc:description/>
  <cp:lastModifiedBy>Wake County Public Schools</cp:lastModifiedBy>
  <cp:revision>48</cp:revision>
  <dcterms:created xsi:type="dcterms:W3CDTF">2010-09-16T01:18:35Z</dcterms:created>
  <dcterms:modified xsi:type="dcterms:W3CDTF">2010-09-20T18:30:53Z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TC300023109990</vt:lpwstr>
  </property>
</Properties>
</file>